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3" r:id="rId6"/>
    <p:sldId id="261" r:id="rId7"/>
    <p:sldId id="262" r:id="rId8"/>
    <p:sldId id="266" r:id="rId9"/>
    <p:sldId id="264" r:id="rId10"/>
    <p:sldId id="267" r:id="rId11"/>
    <p:sldId id="265" r:id="rId12"/>
  </p:sldIdLst>
  <p:sldSz cx="14630400" cy="8229600"/>
  <p:notesSz cx="8229600" cy="14630400"/>
  <p:embeddedFontLst>
    <p:embeddedFont>
      <p:font typeface="Arimo" panose="020B0604020202020204"/>
      <p:regular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</p:embeddedFontLst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77"/>
    <p:restoredTop sz="94610"/>
  </p:normalViewPr>
  <p:slideViewPr>
    <p:cSldViewPr snapToGrid="0" snapToObjects="1">
      <p:cViewPr varScale="1">
        <p:scale>
          <a:sx n="86" d="100"/>
          <a:sy n="86" d="100"/>
        </p:scale>
        <p:origin x="240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195E80-7CB5-8760-9F92-276039B5AE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13AE00-DF67-956A-1D94-11FA50DF677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7B9559-E7EA-3143-9FCE-4807C804D3D3}" type="datetimeFigureOut">
              <a:rPr lang="en-CN" smtClean="0"/>
              <a:t>2026/2/3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A64672-2458-EFBB-959A-91C9B2393E1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83F34-2E8F-F6C8-6859-FA0184A69F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5DC1F3-6BF1-6944-9DF9-AA5A06B74B7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9489597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153020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92BD35-2D28-7D57-9DC8-954AB1026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832B3C-7765-8ECA-9CB3-B013B19188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815611-1984-BBE4-D4B8-8336679B1A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EAE1A5-DC47-AA2C-2562-23A0FBC32F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40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C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image" Target="../media/image12.svg"/><Relationship Id="rId9" Type="http://schemas.openxmlformats.org/officeDocument/2006/relationships/hyperlink" Target="mailto:yuanweiz@fel.cvut.cz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35060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Application of Servers and Unix-like Systems for Sensor Control in Smart Homes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010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Presented by Weize Yuan</a:t>
            </a:r>
            <a:endParaRPr lang="en-US" sz="1850" dirty="0"/>
          </a:p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Supervisor: prof. Ing. Miroslav Husák, </a:t>
            </a:r>
            <a:r>
              <a:rPr lang="en-US" sz="185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CSc</a:t>
            </a:r>
            <a:r>
              <a:rPr lang="en-US" sz="185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</a:p>
          <a:p>
            <a:pPr>
              <a:lnSpc>
                <a:spcPts val="3000"/>
              </a:lnSpc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645348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Czech Technical University in Prague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Faculty of Electrical Engineering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altLang="zh-CN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2026</a:t>
            </a:r>
            <a:endParaRPr lang="en-US" sz="18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84662C-5801-580D-286F-925B91ACD4AF}"/>
              </a:ext>
            </a:extLst>
          </p:cNvPr>
          <p:cNvSpPr txBox="1"/>
          <p:nvPr/>
        </p:nvSpPr>
        <p:spPr>
          <a:xfrm>
            <a:off x="5727032" y="5197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48070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Platform Analysis</a:t>
            </a:r>
            <a:endParaRPr lang="en-US" sz="1650" dirty="0"/>
          </a:p>
        </p:txBody>
      </p:sp>
      <p:sp>
        <p:nvSpPr>
          <p:cNvPr id="3" name="Text 1"/>
          <p:cNvSpPr/>
          <p:nvPr/>
        </p:nvSpPr>
        <p:spPr>
          <a:xfrm>
            <a:off x="837724" y="1065848"/>
            <a:ext cx="10516076" cy="528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Comparative Matrix: Control vs. Convenience</a:t>
            </a:r>
            <a:endParaRPr lang="en-US" sz="3300" dirty="0"/>
          </a:p>
        </p:txBody>
      </p:sp>
      <p:sp>
        <p:nvSpPr>
          <p:cNvPr id="5" name="Shape 3"/>
          <p:cNvSpPr/>
          <p:nvPr/>
        </p:nvSpPr>
        <p:spPr>
          <a:xfrm>
            <a:off x="830104" y="1945363"/>
            <a:ext cx="12954952" cy="3337441"/>
          </a:xfrm>
          <a:prstGeom prst="roundRect">
            <a:avLst>
              <a:gd name="adj" fmla="val 80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37724" y="1952983"/>
            <a:ext cx="12939713" cy="6793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017151" y="2041327"/>
            <a:ext cx="3519249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Evaluation Criterion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4902875" y="2041327"/>
            <a:ext cx="2868454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Self-Hosted System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8137803" y="2041327"/>
            <a:ext cx="5460206" cy="502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Commercial Platforms</a:t>
            </a:r>
            <a:endParaRPr lang="en-US" dirty="0"/>
          </a:p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(Xiaomi/Alexa/Google)</a:t>
            </a: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837724" y="2632354"/>
            <a:ext cx="12939713" cy="6793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17151" y="2720698"/>
            <a:ext cx="3519249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 Storage Location</a:t>
            </a: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4902875" y="2720698"/>
            <a:ext cx="2868454" cy="502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Local Infrastructure</a:t>
            </a: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(Secure)</a:t>
            </a: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8137803" y="2720698"/>
            <a:ext cx="5460206" cy="502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Cloud-Dependent</a:t>
            </a:r>
            <a:endParaRPr lang="en-US" dirty="0"/>
          </a:p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(Vulnerable)</a:t>
            </a: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837724" y="3311724"/>
            <a:ext cx="12939713" cy="42803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17151" y="3400069"/>
            <a:ext cx="3519249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Privacy Control</a:t>
            </a: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4902875" y="3400069"/>
            <a:ext cx="2868454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Complete Ownership</a:t>
            </a: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8137803" y="3400069"/>
            <a:ext cx="546020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Limited User Control</a:t>
            </a: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837724" y="3739754"/>
            <a:ext cx="12939713" cy="42803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1017151" y="3828098"/>
            <a:ext cx="3519249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Offline Functionality</a:t>
            </a: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4902875" y="3828098"/>
            <a:ext cx="2868454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Full Operation</a:t>
            </a: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8137803" y="3828098"/>
            <a:ext cx="546020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Partial/Minimal</a:t>
            </a: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837724" y="4167784"/>
            <a:ext cx="12939713" cy="6793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017151" y="4256128"/>
            <a:ext cx="3519249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Vendor Independence</a:t>
            </a: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4902875" y="4256128"/>
            <a:ext cx="2868454" cy="502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Open Source</a:t>
            </a: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(No Lock-in)</a:t>
            </a: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8137803" y="4256128"/>
            <a:ext cx="5460206" cy="502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Proprietary Ecosystem</a:t>
            </a:r>
            <a:endParaRPr lang="en-US" dirty="0"/>
          </a:p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(Complete Lock-in)</a:t>
            </a:r>
            <a:endParaRPr lang="en-US" dirty="0"/>
          </a:p>
        </p:txBody>
      </p:sp>
      <p:sp>
        <p:nvSpPr>
          <p:cNvPr id="26" name="Shape 24"/>
          <p:cNvSpPr/>
          <p:nvPr/>
        </p:nvSpPr>
        <p:spPr>
          <a:xfrm>
            <a:off x="837724" y="4847154"/>
            <a:ext cx="12939713" cy="42803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1017151" y="4935499"/>
            <a:ext cx="3519249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Initial Setup Complexity</a:t>
            </a: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4902875" y="4935499"/>
            <a:ext cx="2868454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Medium Engineering Effort</a:t>
            </a: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8137803" y="4935499"/>
            <a:ext cx="546020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Low (Plug &amp; Play)</a:t>
            </a:r>
            <a:endParaRPr lang="en-US" dirty="0"/>
          </a:p>
        </p:txBody>
      </p:sp>
      <p:sp>
        <p:nvSpPr>
          <p:cNvPr id="30" name="Shape 28"/>
          <p:cNvSpPr/>
          <p:nvPr/>
        </p:nvSpPr>
        <p:spPr>
          <a:xfrm>
            <a:off x="837724" y="5938838"/>
            <a:ext cx="12954952" cy="1542574"/>
          </a:xfrm>
          <a:prstGeom prst="roundRect">
            <a:avLst>
              <a:gd name="adj" fmla="val 1746"/>
            </a:avLst>
          </a:prstGeom>
          <a:solidFill>
            <a:srgbClr val="0F004D"/>
          </a:solidFill>
          <a:ln/>
        </p:spPr>
      </p:sp>
      <p:pic>
        <p:nvPicPr>
          <p:cNvPr id="3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151" y="6131362"/>
            <a:ext cx="263962" cy="211217"/>
          </a:xfrm>
          <a:prstGeom prst="rect">
            <a:avLst/>
          </a:prstGeom>
        </p:spPr>
      </p:pic>
      <p:sp>
        <p:nvSpPr>
          <p:cNvPr id="32" name="Text 29"/>
          <p:cNvSpPr/>
          <p:nvPr/>
        </p:nvSpPr>
        <p:spPr>
          <a:xfrm>
            <a:off x="1460540" y="6118146"/>
            <a:ext cx="4328398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Strategic Trade-off Acknowledgment</a:t>
            </a:r>
            <a:endParaRPr lang="en-US" dirty="0"/>
          </a:p>
        </p:txBody>
      </p:sp>
      <p:sp>
        <p:nvSpPr>
          <p:cNvPr id="33" name="Text 30"/>
          <p:cNvSpPr/>
          <p:nvPr/>
        </p:nvSpPr>
        <p:spPr>
          <a:xfrm>
            <a:off x="1460540" y="6516648"/>
            <a:ext cx="12152709" cy="754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50"/>
              </a:lnSpc>
            </a:pPr>
            <a:r>
              <a:rPr lang="en-US" sz="160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While self-hosting requires more initial setup, it guarantees total data ownership and zero vendor lock-in. Unlike commercial platforms, this open-source approach ensures long-term stability regardless of external business changes.</a:t>
            </a:r>
            <a:endParaRPr lang="en-US" sz="1600" dirty="0"/>
          </a:p>
        </p:txBody>
      </p:sp>
      <p:sp>
        <p:nvSpPr>
          <p:cNvPr id="34" name="Shape 10">
            <a:extLst>
              <a:ext uri="{FF2B5EF4-FFF2-40B4-BE49-F238E27FC236}">
                <a16:creationId xmlns:a16="http://schemas.microsoft.com/office/drawing/2014/main" id="{BAE3A1D3-E9FC-14F0-8936-6F9FB0C20C4B}"/>
              </a:ext>
            </a:extLst>
          </p:cNvPr>
          <p:cNvSpPr/>
          <p:nvPr/>
        </p:nvSpPr>
        <p:spPr>
          <a:xfrm>
            <a:off x="731043" y="7726234"/>
            <a:ext cx="476868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9</a:t>
            </a:r>
            <a:endParaRPr lang="en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88300"/>
            <a:ext cx="8613458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Core Contributions &amp; Future Improvements</a:t>
            </a:r>
            <a:endParaRPr lang="en-US" sz="2850" dirty="0"/>
          </a:p>
        </p:txBody>
      </p:sp>
      <p:sp>
        <p:nvSpPr>
          <p:cNvPr id="3" name="Shape 1"/>
          <p:cNvSpPr/>
          <p:nvPr/>
        </p:nvSpPr>
        <p:spPr>
          <a:xfrm>
            <a:off x="837724" y="1456968"/>
            <a:ext cx="4214574" cy="1753195"/>
          </a:xfrm>
          <a:prstGeom prst="roundRect">
            <a:avLst>
              <a:gd name="adj" fmla="val 1331"/>
            </a:avLst>
          </a:prstGeom>
          <a:solidFill>
            <a:srgbClr val="2B2952"/>
          </a:solidFill>
          <a:ln/>
        </p:spPr>
      </p:sp>
      <p:sp>
        <p:nvSpPr>
          <p:cNvPr id="4" name="Shape 2"/>
          <p:cNvSpPr/>
          <p:nvPr/>
        </p:nvSpPr>
        <p:spPr>
          <a:xfrm>
            <a:off x="993219" y="1612463"/>
            <a:ext cx="466725" cy="466725"/>
          </a:xfrm>
          <a:prstGeom prst="roundRect">
            <a:avLst>
              <a:gd name="adj" fmla="val 19589878"/>
            </a:avLst>
          </a:prstGeom>
          <a:solidFill>
            <a:srgbClr val="8061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1569" y="1740694"/>
            <a:ext cx="210026" cy="21002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3219" y="2234684"/>
            <a:ext cx="3402211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Hardware + Firmware Engineering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993219" y="2556748"/>
            <a:ext cx="3903583" cy="497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Developed ESP32/ESP32-S3 firmware, multi-sensor integration, and edge-based fall detection.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5207794" y="1456968"/>
            <a:ext cx="4214693" cy="1753195"/>
          </a:xfrm>
          <a:prstGeom prst="roundRect">
            <a:avLst>
              <a:gd name="adj" fmla="val 1331"/>
            </a:avLst>
          </a:prstGeom>
          <a:solidFill>
            <a:srgbClr val="2B2952"/>
          </a:solidFill>
          <a:ln/>
        </p:spPr>
      </p:sp>
      <p:sp>
        <p:nvSpPr>
          <p:cNvPr id="9" name="Shape 6"/>
          <p:cNvSpPr/>
          <p:nvPr/>
        </p:nvSpPr>
        <p:spPr>
          <a:xfrm>
            <a:off x="5363289" y="1612463"/>
            <a:ext cx="466725" cy="466725"/>
          </a:xfrm>
          <a:prstGeom prst="roundRect">
            <a:avLst>
              <a:gd name="adj" fmla="val 19589878"/>
            </a:avLst>
          </a:prstGeom>
          <a:solidFill>
            <a:srgbClr val="8061F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91639" y="1740694"/>
            <a:ext cx="210026" cy="21002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63289" y="2234684"/>
            <a:ext cx="2849523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Security Architecture Design</a:t>
            </a:r>
            <a:endParaRPr lang="en-US" sz="1400" dirty="0"/>
          </a:p>
        </p:txBody>
      </p:sp>
      <p:sp>
        <p:nvSpPr>
          <p:cNvPr id="12" name="Text 8"/>
          <p:cNvSpPr/>
          <p:nvPr/>
        </p:nvSpPr>
        <p:spPr>
          <a:xfrm>
            <a:off x="5363289" y="2556748"/>
            <a:ext cx="3903702" cy="497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Implemented a robust PKI with ECDSA P-256, mTLS, and automated certificate generation.</a:t>
            </a:r>
            <a:endParaRPr lang="en-US" sz="1400" dirty="0"/>
          </a:p>
        </p:txBody>
      </p:sp>
      <p:sp>
        <p:nvSpPr>
          <p:cNvPr id="13" name="Shape 9"/>
          <p:cNvSpPr/>
          <p:nvPr/>
        </p:nvSpPr>
        <p:spPr>
          <a:xfrm>
            <a:off x="9577983" y="1456968"/>
            <a:ext cx="4214574" cy="1753195"/>
          </a:xfrm>
          <a:prstGeom prst="roundRect">
            <a:avLst>
              <a:gd name="adj" fmla="val 1331"/>
            </a:avLst>
          </a:prstGeom>
          <a:solidFill>
            <a:srgbClr val="2B2952"/>
          </a:solidFill>
          <a:ln/>
        </p:spPr>
      </p:sp>
      <p:sp>
        <p:nvSpPr>
          <p:cNvPr id="14" name="Shape 10"/>
          <p:cNvSpPr/>
          <p:nvPr/>
        </p:nvSpPr>
        <p:spPr>
          <a:xfrm>
            <a:off x="9733478" y="1612463"/>
            <a:ext cx="466725" cy="466725"/>
          </a:xfrm>
          <a:prstGeom prst="roundRect">
            <a:avLst>
              <a:gd name="adj" fmla="val 19589878"/>
            </a:avLst>
          </a:prstGeom>
          <a:solidFill>
            <a:srgbClr val="8061F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61828" y="1740694"/>
            <a:ext cx="210026" cy="21002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733478" y="2170228"/>
            <a:ext cx="3127653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System Integration Engineering</a:t>
            </a:r>
            <a:endParaRPr lang="en-US" sz="1400" dirty="0"/>
          </a:p>
        </p:txBody>
      </p:sp>
      <p:sp>
        <p:nvSpPr>
          <p:cNvPr id="17" name="Text 12"/>
          <p:cNvSpPr/>
          <p:nvPr/>
        </p:nvSpPr>
        <p:spPr>
          <a:xfrm>
            <a:off x="9733478" y="2440880"/>
            <a:ext cx="3903583" cy="983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Designed scalable MQTT topic hierarchy, Home Assistant auto-discovery, and a Python MQTT simulator.</a:t>
            </a:r>
            <a:endParaRPr lang="en-US" sz="1400" dirty="0"/>
          </a:p>
        </p:txBody>
      </p:sp>
      <p:sp>
        <p:nvSpPr>
          <p:cNvPr id="18" name="Text 13"/>
          <p:cNvSpPr/>
          <p:nvPr/>
        </p:nvSpPr>
        <p:spPr>
          <a:xfrm>
            <a:off x="837724" y="3540681"/>
            <a:ext cx="2041922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Technical Roadmap</a:t>
            </a:r>
            <a:endParaRPr lang="en-US" dirty="0"/>
          </a:p>
        </p:txBody>
      </p:sp>
      <p:sp>
        <p:nvSpPr>
          <p:cNvPr id="20" name="Text 15"/>
          <p:cNvSpPr/>
          <p:nvPr/>
        </p:nvSpPr>
        <p:spPr>
          <a:xfrm>
            <a:off x="802130" y="3892121"/>
            <a:ext cx="6287691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On-device activity recognition using TFLite Micro.</a:t>
            </a:r>
            <a:endParaRPr lang="en-US" dirty="0"/>
          </a:p>
        </p:txBody>
      </p:sp>
      <p:sp>
        <p:nvSpPr>
          <p:cNvPr id="22" name="Text 17"/>
          <p:cNvSpPr/>
          <p:nvPr/>
        </p:nvSpPr>
        <p:spPr>
          <a:xfrm>
            <a:off x="802126" y="4853936"/>
            <a:ext cx="6287691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Long-term reliability testing (6+ months uptime).</a:t>
            </a:r>
            <a:endParaRPr lang="en-US" dirty="0"/>
          </a:p>
        </p:txBody>
      </p:sp>
      <p:sp>
        <p:nvSpPr>
          <p:cNvPr id="23" name="Text 18"/>
          <p:cNvSpPr/>
          <p:nvPr/>
        </p:nvSpPr>
        <p:spPr>
          <a:xfrm>
            <a:off x="802124" y="5197880"/>
            <a:ext cx="6287691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Energy optimization with deep sleep modes for battery-powered nodes.</a:t>
            </a:r>
            <a:endParaRPr lang="en-US" dirty="0"/>
          </a:p>
        </p:txBody>
      </p:sp>
      <p:sp>
        <p:nvSpPr>
          <p:cNvPr id="24" name="Text 19"/>
          <p:cNvSpPr/>
          <p:nvPr/>
        </p:nvSpPr>
        <p:spPr>
          <a:xfrm>
            <a:off x="7512606" y="3540681"/>
            <a:ext cx="2106930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Research Extensions</a:t>
            </a:r>
            <a:endParaRPr lang="en-US" dirty="0"/>
          </a:p>
        </p:txBody>
      </p:sp>
      <p:sp>
        <p:nvSpPr>
          <p:cNvPr id="25" name="Text 20"/>
          <p:cNvSpPr/>
          <p:nvPr/>
        </p:nvSpPr>
        <p:spPr>
          <a:xfrm>
            <a:off x="7512606" y="3924895"/>
            <a:ext cx="6287691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Exploring federated learning for privacy-preserving ML.</a:t>
            </a:r>
            <a:endParaRPr lang="en-US" dirty="0"/>
          </a:p>
        </p:txBody>
      </p:sp>
      <p:sp>
        <p:nvSpPr>
          <p:cNvPr id="26" name="Text 21"/>
          <p:cNvSpPr/>
          <p:nvPr/>
        </p:nvSpPr>
        <p:spPr>
          <a:xfrm>
            <a:off x="7504865" y="4260327"/>
            <a:ext cx="6287691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Implementing time-series databases for advanced analytics.</a:t>
            </a:r>
            <a:endParaRPr lang="en-US" dirty="0"/>
          </a:p>
        </p:txBody>
      </p:sp>
      <p:sp>
        <p:nvSpPr>
          <p:cNvPr id="27" name="Text 22"/>
          <p:cNvSpPr/>
          <p:nvPr/>
        </p:nvSpPr>
        <p:spPr>
          <a:xfrm>
            <a:off x="7504866" y="4608061"/>
            <a:ext cx="6287691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Kubernetes deployment for multi-home management solutions.</a:t>
            </a:r>
            <a:endParaRPr lang="en-US" dirty="0"/>
          </a:p>
        </p:txBody>
      </p:sp>
      <p:sp>
        <p:nvSpPr>
          <p:cNvPr id="28" name="Text 23"/>
          <p:cNvSpPr/>
          <p:nvPr/>
        </p:nvSpPr>
        <p:spPr>
          <a:xfrm>
            <a:off x="837724" y="5675114"/>
            <a:ext cx="3661053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Thank You</a:t>
            </a:r>
            <a:endParaRPr lang="en-US" sz="2850" dirty="0"/>
          </a:p>
        </p:txBody>
      </p:sp>
      <p:sp>
        <p:nvSpPr>
          <p:cNvPr id="29" name="Text 24"/>
          <p:cNvSpPr/>
          <p:nvPr/>
        </p:nvSpPr>
        <p:spPr>
          <a:xfrm>
            <a:off x="837724" y="6194822"/>
            <a:ext cx="2928818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Questions?</a:t>
            </a:r>
            <a:endParaRPr lang="en-US" sz="2300" dirty="0"/>
          </a:p>
        </p:txBody>
      </p:sp>
      <p:sp>
        <p:nvSpPr>
          <p:cNvPr id="30" name="Text 25"/>
          <p:cNvSpPr/>
          <p:nvPr/>
        </p:nvSpPr>
        <p:spPr>
          <a:xfrm>
            <a:off x="900946" y="6794421"/>
            <a:ext cx="2639402" cy="746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Weize Yuan</a:t>
            </a:r>
            <a:endParaRPr lang="en-US" sz="2000" dirty="0"/>
          </a:p>
          <a:p>
            <a:pPr marL="0" indent="0" algn="l">
              <a:lnSpc>
                <a:spcPts val="1950"/>
              </a:lnSpc>
              <a:buNone/>
            </a:pPr>
            <a:r>
              <a:rPr lang="en-US" sz="2000" u="sng" dirty="0" err="1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yuanweiz@fel.cvut</a:t>
            </a:r>
            <a:r>
              <a:rPr lang="en-US" altLang="zh-CN" sz="2000" u="sng" dirty="0" err="1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.cz</a:t>
            </a:r>
            <a:endParaRPr lang="en-US" sz="20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54B595-BCFE-DA2F-1F30-0DBCEE1A3C32}"/>
              </a:ext>
            </a:extLst>
          </p:cNvPr>
          <p:cNvSpPr txBox="1"/>
          <p:nvPr/>
        </p:nvSpPr>
        <p:spPr>
          <a:xfrm>
            <a:off x="8027669" y="7535207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GitHub: </a:t>
            </a:r>
            <a:r>
              <a:rPr lang="en-US" u="sng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https://</a:t>
            </a:r>
            <a:r>
              <a:rPr lang="en-US" u="sng" dirty="0" err="1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github.com</a:t>
            </a:r>
            <a:r>
              <a:rPr lang="en-US" u="sng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/</a:t>
            </a:r>
            <a:r>
              <a:rPr lang="en-US" u="sng" dirty="0" err="1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yuanweize</a:t>
            </a:r>
            <a:r>
              <a:rPr lang="en-US" u="sng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/</a:t>
            </a:r>
            <a:r>
              <a:rPr lang="en-US" u="sng" dirty="0" err="1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SmartHome_Server</a:t>
            </a:r>
            <a:r>
              <a:rPr lang="en-US" u="sng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/</a:t>
            </a:r>
            <a:endParaRPr lang="en-CN" dirty="0"/>
          </a:p>
        </p:txBody>
      </p:sp>
      <p:pic>
        <p:nvPicPr>
          <p:cNvPr id="35" name="Picture 34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ECBC5DB3-CA7A-E69C-1F67-6573315E866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10800152" y="5559451"/>
            <a:ext cx="1913021" cy="1913021"/>
          </a:xfrm>
          <a:prstGeom prst="rect">
            <a:avLst/>
          </a:prstGeom>
        </p:spPr>
      </p:pic>
      <p:sp>
        <p:nvSpPr>
          <p:cNvPr id="36" name="Text 17">
            <a:extLst>
              <a:ext uri="{FF2B5EF4-FFF2-40B4-BE49-F238E27FC236}">
                <a16:creationId xmlns:a16="http://schemas.microsoft.com/office/drawing/2014/main" id="{4E35168D-CF0D-12F1-1F78-AE2FF8B02A40}"/>
              </a:ext>
            </a:extLst>
          </p:cNvPr>
          <p:cNvSpPr/>
          <p:nvPr/>
        </p:nvSpPr>
        <p:spPr>
          <a:xfrm>
            <a:off x="802128" y="4202398"/>
            <a:ext cx="6287691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3D print shell</a:t>
            </a:r>
            <a:endParaRPr lang="en-US" dirty="0"/>
          </a:p>
        </p:txBody>
      </p:sp>
      <p:sp>
        <p:nvSpPr>
          <p:cNvPr id="37" name="Text 17">
            <a:extLst>
              <a:ext uri="{FF2B5EF4-FFF2-40B4-BE49-F238E27FC236}">
                <a16:creationId xmlns:a16="http://schemas.microsoft.com/office/drawing/2014/main" id="{7FC8DC25-62C8-A558-649C-5E8EB0E662EA}"/>
              </a:ext>
            </a:extLst>
          </p:cNvPr>
          <p:cNvSpPr/>
          <p:nvPr/>
        </p:nvSpPr>
        <p:spPr>
          <a:xfrm>
            <a:off x="802125" y="4509287"/>
            <a:ext cx="6287691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FontTx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5G/ 4G module</a:t>
            </a:r>
          </a:p>
          <a:p>
            <a:pPr marL="342900" indent="-342900">
              <a:lnSpc>
                <a:spcPts val="1950"/>
              </a:lnSpc>
              <a:buSzPct val="100000"/>
              <a:buFontTx/>
              <a:buChar char="•"/>
            </a:pPr>
            <a:endParaRPr lang="en-US" dirty="0"/>
          </a:p>
        </p:txBody>
      </p:sp>
      <p:sp>
        <p:nvSpPr>
          <p:cNvPr id="39" name="Shape 10">
            <a:extLst>
              <a:ext uri="{FF2B5EF4-FFF2-40B4-BE49-F238E27FC236}">
                <a16:creationId xmlns:a16="http://schemas.microsoft.com/office/drawing/2014/main" id="{4BE5E3A8-CB4B-CFFE-2204-F65305E2359D}"/>
              </a:ext>
            </a:extLst>
          </p:cNvPr>
          <p:cNvSpPr/>
          <p:nvPr/>
        </p:nvSpPr>
        <p:spPr>
          <a:xfrm>
            <a:off x="731043" y="7726234"/>
            <a:ext cx="476868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10</a:t>
            </a:r>
            <a:endParaRPr lang="en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680085"/>
            <a:ext cx="7468553" cy="9853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Smart Home Dilemma: Cloud vs. Local Control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837724" y="2084308"/>
            <a:ext cx="3529846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Cloud-based Smart Homes: Inherent Challenges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837724" y="2765703"/>
            <a:ext cx="3529846" cy="1330762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14864" y="2765703"/>
            <a:ext cx="91440" cy="1330762"/>
          </a:xfrm>
          <a:prstGeom prst="roundRect">
            <a:avLst>
              <a:gd name="adj" fmla="val 27488"/>
            </a:avLst>
          </a:prstGeom>
          <a:solidFill>
            <a:srgbClr val="8061FF"/>
          </a:solidFill>
          <a:ln/>
        </p:spPr>
      </p:sp>
      <p:sp>
        <p:nvSpPr>
          <p:cNvPr id="7" name="Text 4"/>
          <p:cNvSpPr/>
          <p:nvPr/>
        </p:nvSpPr>
        <p:spPr>
          <a:xfrm>
            <a:off x="1096685" y="2956084"/>
            <a:ext cx="197131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Privacy Risks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096685" y="3370064"/>
            <a:ext cx="3080504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 transmitted to and stored on vendor servers, vulnerable to breaches.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837724" y="4263985"/>
            <a:ext cx="3529846" cy="1598771"/>
          </a:xfrm>
          <a:prstGeom prst="roundRect">
            <a:avLst>
              <a:gd name="adj" fmla="val 6863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814864" y="4263985"/>
            <a:ext cx="91440" cy="1598771"/>
          </a:xfrm>
          <a:prstGeom prst="roundRect">
            <a:avLst>
              <a:gd name="adj" fmla="val 27488"/>
            </a:avLst>
          </a:prstGeom>
          <a:solidFill>
            <a:srgbClr val="8061FF"/>
          </a:solidFill>
          <a:ln/>
        </p:spPr>
      </p:sp>
      <p:sp>
        <p:nvSpPr>
          <p:cNvPr id="11" name="Text 8"/>
          <p:cNvSpPr/>
          <p:nvPr/>
        </p:nvSpPr>
        <p:spPr>
          <a:xfrm>
            <a:off x="1096685" y="4454366"/>
            <a:ext cx="197131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Vendor Lock-in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1096685" y="4868347"/>
            <a:ext cx="3080504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Limited to proprietary ecosystems, restricting device choice and interoperability.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837724" y="6030278"/>
            <a:ext cx="3529846" cy="1330762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814864" y="6030278"/>
            <a:ext cx="91440" cy="1330762"/>
          </a:xfrm>
          <a:prstGeom prst="roundRect">
            <a:avLst>
              <a:gd name="adj" fmla="val 27488"/>
            </a:avLst>
          </a:prstGeom>
          <a:solidFill>
            <a:srgbClr val="8061FF"/>
          </a:solidFill>
          <a:ln/>
        </p:spPr>
      </p:sp>
      <p:sp>
        <p:nvSpPr>
          <p:cNvPr id="15" name="Text 12"/>
          <p:cNvSpPr/>
          <p:nvPr/>
        </p:nvSpPr>
        <p:spPr>
          <a:xfrm>
            <a:off x="1096685" y="6220658"/>
            <a:ext cx="2296597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Internet Dependency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1096685" y="6634639"/>
            <a:ext cx="3080504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Local control often relies on cloud connectivity, failing in outages.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4784050" y="2084308"/>
            <a:ext cx="3529846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Local-first Solution: Empowering Users</a:t>
            </a:r>
            <a:endParaRPr lang="en-US" sz="1550" dirty="0"/>
          </a:p>
        </p:txBody>
      </p:sp>
      <p:sp>
        <p:nvSpPr>
          <p:cNvPr id="18" name="Shape 15"/>
          <p:cNvSpPr/>
          <p:nvPr/>
        </p:nvSpPr>
        <p:spPr>
          <a:xfrm>
            <a:off x="4784050" y="2765703"/>
            <a:ext cx="3529846" cy="1285042"/>
          </a:xfrm>
          <a:prstGeom prst="roundRect">
            <a:avLst>
              <a:gd name="adj" fmla="val 1956"/>
            </a:avLst>
          </a:prstGeom>
          <a:solidFill>
            <a:srgbClr val="8061FF"/>
          </a:solidFill>
          <a:ln/>
        </p:spPr>
      </p:sp>
      <p:sp>
        <p:nvSpPr>
          <p:cNvPr id="19" name="Text 16"/>
          <p:cNvSpPr/>
          <p:nvPr/>
        </p:nvSpPr>
        <p:spPr>
          <a:xfrm>
            <a:off x="4951571" y="2933224"/>
            <a:ext cx="302537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100% Local Data Processing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4951571" y="3347204"/>
            <a:ext cx="3194804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All sensitive information remains within the home network.</a:t>
            </a:r>
            <a:endParaRPr lang="en-US" sz="1300" dirty="0"/>
          </a:p>
        </p:txBody>
      </p:sp>
      <p:sp>
        <p:nvSpPr>
          <p:cNvPr id="21" name="Shape 18"/>
          <p:cNvSpPr/>
          <p:nvPr/>
        </p:nvSpPr>
        <p:spPr>
          <a:xfrm>
            <a:off x="4784050" y="4218265"/>
            <a:ext cx="3529846" cy="1285042"/>
          </a:xfrm>
          <a:prstGeom prst="roundRect">
            <a:avLst>
              <a:gd name="adj" fmla="val 1956"/>
            </a:avLst>
          </a:prstGeom>
          <a:solidFill>
            <a:srgbClr val="8061FF"/>
          </a:solidFill>
          <a:ln/>
        </p:spPr>
      </p:sp>
      <p:sp>
        <p:nvSpPr>
          <p:cNvPr id="22" name="Text 19"/>
          <p:cNvSpPr/>
          <p:nvPr/>
        </p:nvSpPr>
        <p:spPr>
          <a:xfrm>
            <a:off x="4951571" y="4385786"/>
            <a:ext cx="2627709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Open Standards (MQTT)</a:t>
            </a:r>
            <a:endParaRPr lang="en-US" sz="1550" dirty="0"/>
          </a:p>
        </p:txBody>
      </p:sp>
      <p:sp>
        <p:nvSpPr>
          <p:cNvPr id="23" name="Text 20"/>
          <p:cNvSpPr/>
          <p:nvPr/>
        </p:nvSpPr>
        <p:spPr>
          <a:xfrm>
            <a:off x="4951571" y="4799767"/>
            <a:ext cx="3194804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Ensuring broad compatibility and future-proofing the system.</a:t>
            </a:r>
            <a:endParaRPr lang="en-US" sz="1300" dirty="0"/>
          </a:p>
        </p:txBody>
      </p:sp>
      <p:sp>
        <p:nvSpPr>
          <p:cNvPr id="24" name="Shape 21"/>
          <p:cNvSpPr/>
          <p:nvPr/>
        </p:nvSpPr>
        <p:spPr>
          <a:xfrm>
            <a:off x="4784050" y="5670828"/>
            <a:ext cx="3529846" cy="1285042"/>
          </a:xfrm>
          <a:prstGeom prst="roundRect">
            <a:avLst>
              <a:gd name="adj" fmla="val 1956"/>
            </a:avLst>
          </a:prstGeom>
          <a:solidFill>
            <a:srgbClr val="8061FF"/>
          </a:solidFill>
          <a:ln/>
        </p:spPr>
      </p:sp>
      <p:sp>
        <p:nvSpPr>
          <p:cNvPr id="25" name="Text 22"/>
          <p:cNvSpPr/>
          <p:nvPr/>
        </p:nvSpPr>
        <p:spPr>
          <a:xfrm>
            <a:off x="4951571" y="5838349"/>
            <a:ext cx="287988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Full Customization Control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4951571" y="6252329"/>
            <a:ext cx="3194804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Users have complete autonomy over system configuration and behavior.</a:t>
            </a:r>
            <a:endParaRPr lang="en-US" sz="1300" dirty="0"/>
          </a:p>
        </p:txBody>
      </p:sp>
      <p:pic>
        <p:nvPicPr>
          <p:cNvPr id="27" name="Image 0" descr="preencoded.png">
            <a:extLst>
              <a:ext uri="{FF2B5EF4-FFF2-40B4-BE49-F238E27FC236}">
                <a16:creationId xmlns:a16="http://schemas.microsoft.com/office/drawing/2014/main" id="{33B82184-9B7B-8E38-B53E-749DBCBF3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451" y="1859009"/>
            <a:ext cx="5784949" cy="6351334"/>
          </a:xfrm>
          <a:prstGeom prst="rect">
            <a:avLst/>
          </a:prstGeom>
        </p:spPr>
      </p:pic>
      <p:sp>
        <p:nvSpPr>
          <p:cNvPr id="28" name="Shape 10">
            <a:extLst>
              <a:ext uri="{FF2B5EF4-FFF2-40B4-BE49-F238E27FC236}">
                <a16:creationId xmlns:a16="http://schemas.microsoft.com/office/drawing/2014/main" id="{9F924806-CCD6-D5BD-28BF-1AA47DC82398}"/>
              </a:ext>
            </a:extLst>
          </p:cNvPr>
          <p:cNvSpPr/>
          <p:nvPr/>
        </p:nvSpPr>
        <p:spPr>
          <a:xfrm>
            <a:off x="731043" y="7726234"/>
            <a:ext cx="262379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1</a:t>
            </a:r>
            <a:endParaRPr lang="en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7159" y="1025166"/>
            <a:ext cx="7468553" cy="1056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Three-Tiered System Architecture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837725" y="1983462"/>
            <a:ext cx="5899960" cy="843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proposed solution is built upon a robust, three-tiered architecture ensuring efficiency, security, and scalability. All processing occurs entirely within the local infrastructure.</a:t>
            </a:r>
            <a:endParaRPr lang="en-US" sz="14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028950"/>
            <a:ext cx="538520" cy="11430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55671" y="3208377"/>
            <a:ext cx="4517112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Application Layer : Home Assistant OS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1555671" y="3579971"/>
            <a:ext cx="5182014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Serves as the central automation engine and provides a user-friendly interface for control and monitoring.</a:t>
            </a:r>
            <a:endParaRPr lang="en-US" sz="1400" dirty="0"/>
          </a:p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924" y="4513183"/>
            <a:ext cx="538520" cy="114300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824871" y="4692610"/>
            <a:ext cx="3278862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Network Layer : EMQX MQTT Broker</a:t>
            </a: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1824872" y="5064204"/>
            <a:ext cx="4763810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Handles secure message routing with mTLS authentication (ECDSA P-256) and Quality of Service (QoS) guarantees.</a:t>
            </a:r>
            <a:endParaRPr lang="en-US" sz="14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243" y="5997415"/>
            <a:ext cx="538520" cy="120701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094190" y="6176843"/>
            <a:ext cx="3174325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Transport Layer : ESP32/ESP32-S3 Sensor Nodes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2094190" y="6548438"/>
            <a:ext cx="4494492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Edge computing capabilities, such as fall detection, run directly on the device. Supports integration of multiple sensors.</a:t>
            </a:r>
            <a:endParaRPr lang="en-US" sz="1400" dirty="0"/>
          </a:p>
        </p:txBody>
      </p:sp>
      <p:sp>
        <p:nvSpPr>
          <p:cNvPr id="19" name="Shape 10">
            <a:extLst>
              <a:ext uri="{FF2B5EF4-FFF2-40B4-BE49-F238E27FC236}">
                <a16:creationId xmlns:a16="http://schemas.microsoft.com/office/drawing/2014/main" id="{A14950DD-B5C0-0801-CD8C-6EEFAECC4242}"/>
              </a:ext>
            </a:extLst>
          </p:cNvPr>
          <p:cNvSpPr/>
          <p:nvPr/>
        </p:nvSpPr>
        <p:spPr>
          <a:xfrm>
            <a:off x="731043" y="7726234"/>
            <a:ext cx="262379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2</a:t>
            </a:r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14" name="Picture 13" descr="A diagram of a computer&#10;&#10;AI-generated content may be incorrect.">
            <a:extLst>
              <a:ext uri="{FF2B5EF4-FFF2-40B4-BE49-F238E27FC236}">
                <a16:creationId xmlns:a16="http://schemas.microsoft.com/office/drawing/2014/main" id="{15050264-6508-CFFB-9B83-ED78CC77B2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088" y="1090628"/>
            <a:ext cx="7772400" cy="64703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11173" y="701337"/>
            <a:ext cx="7535466" cy="878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Security Architecture: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804267" y="1410295"/>
            <a:ext cx="7535466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security design prioritizes robust protection within embedded system constraints.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804267" y="1977654"/>
            <a:ext cx="2227421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Cryptographic Choices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04267" y="2346629"/>
            <a:ext cx="3585567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ECDSA P-256 for certificate signatures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804267" y="2637975"/>
            <a:ext cx="3585567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X25519 for secure key exchange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804267" y="2929321"/>
            <a:ext cx="3585567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TLS 1.3 support enabled for enhanced security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804267" y="3220667"/>
            <a:ext cx="6840542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Mutual authentication (client and server verification)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8361879" y="2319873"/>
            <a:ext cx="2114669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Engineering Rationale</a:t>
            </a:r>
            <a:endParaRPr lang="en-US" sz="2000" dirty="0"/>
          </a:p>
        </p:txBody>
      </p:sp>
      <p:sp>
        <p:nvSpPr>
          <p:cNvPr id="11" name="Shape 8"/>
          <p:cNvSpPr/>
          <p:nvPr/>
        </p:nvSpPr>
        <p:spPr>
          <a:xfrm>
            <a:off x="8346639" y="2696882"/>
            <a:ext cx="5403294" cy="1176218"/>
          </a:xfrm>
          <a:prstGeom prst="roundRect">
            <a:avLst>
              <a:gd name="adj" fmla="val 6219"/>
            </a:avLst>
          </a:prstGeom>
          <a:solidFill>
            <a:srgbClr val="0C0A33"/>
          </a:solidFill>
          <a:ln w="15240">
            <a:solidFill>
              <a:srgbClr val="44426B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8346639" y="2707541"/>
            <a:ext cx="60960" cy="1176218"/>
          </a:xfrm>
          <a:prstGeom prst="roundRect">
            <a:avLst>
              <a:gd name="adj" fmla="val 36755"/>
            </a:avLst>
          </a:prstGeom>
          <a:solidFill>
            <a:srgbClr val="8061FF"/>
          </a:solidFill>
          <a:ln/>
        </p:spPr>
      </p:sp>
      <p:sp>
        <p:nvSpPr>
          <p:cNvPr id="13" name="Text 10"/>
          <p:cNvSpPr/>
          <p:nvPr/>
        </p:nvSpPr>
        <p:spPr>
          <a:xfrm>
            <a:off x="8572143" y="2872085"/>
            <a:ext cx="2800945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ECDSA P-256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8572143" y="3241060"/>
            <a:ext cx="3210758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Excellent performance</a:t>
            </a:r>
          </a:p>
        </p:txBody>
      </p:sp>
      <p:sp>
        <p:nvSpPr>
          <p:cNvPr id="15" name="Shape 12"/>
          <p:cNvSpPr/>
          <p:nvPr/>
        </p:nvSpPr>
        <p:spPr>
          <a:xfrm>
            <a:off x="8361879" y="4033064"/>
            <a:ext cx="5403294" cy="1415296"/>
          </a:xfrm>
          <a:prstGeom prst="roundRect">
            <a:avLst>
              <a:gd name="adj" fmla="val 5169"/>
            </a:avLst>
          </a:prstGeom>
          <a:solidFill>
            <a:srgbClr val="0C0A33"/>
          </a:solidFill>
          <a:ln w="15240">
            <a:solidFill>
              <a:srgbClr val="44426B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8346639" y="4033064"/>
            <a:ext cx="60960" cy="1415296"/>
          </a:xfrm>
          <a:prstGeom prst="roundRect">
            <a:avLst>
              <a:gd name="adj" fmla="val 36755"/>
            </a:avLst>
          </a:prstGeom>
          <a:solidFill>
            <a:srgbClr val="8061FF"/>
          </a:solidFill>
          <a:ln/>
        </p:spPr>
      </p:sp>
      <p:sp>
        <p:nvSpPr>
          <p:cNvPr id="17" name="Text 14"/>
          <p:cNvSpPr/>
          <p:nvPr/>
        </p:nvSpPr>
        <p:spPr>
          <a:xfrm>
            <a:off x="8572143" y="4197608"/>
            <a:ext cx="1766054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TLS 1.3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8572142" y="4566583"/>
            <a:ext cx="5193031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Provides forward secrecy and reduced handshake latency for faster, more secure connections.</a:t>
            </a:r>
            <a:endParaRPr lang="en-US" sz="2000" dirty="0"/>
          </a:p>
        </p:txBody>
      </p:sp>
      <p:sp>
        <p:nvSpPr>
          <p:cNvPr id="19" name="Shape 16"/>
          <p:cNvSpPr/>
          <p:nvPr/>
        </p:nvSpPr>
        <p:spPr>
          <a:xfrm>
            <a:off x="8361879" y="5597664"/>
            <a:ext cx="5403294" cy="1415296"/>
          </a:xfrm>
          <a:prstGeom prst="roundRect">
            <a:avLst>
              <a:gd name="adj" fmla="val 6219"/>
            </a:avLst>
          </a:prstGeom>
          <a:solidFill>
            <a:srgbClr val="0C0A33"/>
          </a:solidFill>
          <a:ln w="15240">
            <a:solidFill>
              <a:srgbClr val="44426B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8346639" y="5597664"/>
            <a:ext cx="60960" cy="1176218"/>
          </a:xfrm>
          <a:prstGeom prst="roundRect">
            <a:avLst>
              <a:gd name="adj" fmla="val 36755"/>
            </a:avLst>
          </a:prstGeom>
          <a:solidFill>
            <a:srgbClr val="8061FF"/>
          </a:solidFill>
          <a:ln/>
        </p:spPr>
      </p:sp>
      <p:sp>
        <p:nvSpPr>
          <p:cNvPr id="21" name="Text 18"/>
          <p:cNvSpPr/>
          <p:nvPr/>
        </p:nvSpPr>
        <p:spPr>
          <a:xfrm>
            <a:off x="8572143" y="5762208"/>
            <a:ext cx="1757243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Mutual TLS</a:t>
            </a:r>
            <a:endParaRPr lang="en-US" sz="2000" dirty="0"/>
          </a:p>
        </p:txBody>
      </p:sp>
      <p:sp>
        <p:nvSpPr>
          <p:cNvPr id="22" name="Text 19"/>
          <p:cNvSpPr/>
          <p:nvPr/>
        </p:nvSpPr>
        <p:spPr>
          <a:xfrm>
            <a:off x="8572143" y="6131183"/>
            <a:ext cx="5208270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Each device uses a unique certificate, allowing targeted revocation without system-wide impact.</a:t>
            </a:r>
            <a:endParaRPr lang="en-US" sz="2000" dirty="0"/>
          </a:p>
        </p:txBody>
      </p:sp>
      <p:sp>
        <p:nvSpPr>
          <p:cNvPr id="23" name="Text 20"/>
          <p:cNvSpPr/>
          <p:nvPr/>
        </p:nvSpPr>
        <p:spPr>
          <a:xfrm>
            <a:off x="804267" y="7219712"/>
            <a:ext cx="7535466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design balances security standards with embedded constraints and performance requirements.</a:t>
            </a:r>
            <a:endParaRPr lang="en-US" sz="2000" dirty="0"/>
          </a:p>
        </p:txBody>
      </p:sp>
      <p:sp>
        <p:nvSpPr>
          <p:cNvPr id="24" name="Shape 10">
            <a:extLst>
              <a:ext uri="{FF2B5EF4-FFF2-40B4-BE49-F238E27FC236}">
                <a16:creationId xmlns:a16="http://schemas.microsoft.com/office/drawing/2014/main" id="{B0D6FD80-BAC5-1E85-DB39-328AD6664A57}"/>
              </a:ext>
            </a:extLst>
          </p:cNvPr>
          <p:cNvSpPr/>
          <p:nvPr/>
        </p:nvSpPr>
        <p:spPr>
          <a:xfrm>
            <a:off x="731043" y="7726234"/>
            <a:ext cx="262379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3</a:t>
            </a:r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2CD16E-F9B0-78A1-15A5-45A738F5F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951" y="3803359"/>
            <a:ext cx="5450269" cy="30927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4523" y="639454"/>
            <a:ext cx="7492841" cy="901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System Integration: MQTT Architecture Design</a:t>
            </a:r>
            <a:endParaRPr lang="en-US" sz="2000" dirty="0"/>
          </a:p>
        </p:txBody>
      </p:sp>
      <p:sp>
        <p:nvSpPr>
          <p:cNvPr id="4" name="Text 1"/>
          <p:cNvSpPr/>
          <p:nvPr/>
        </p:nvSpPr>
        <p:spPr>
          <a:xfrm>
            <a:off x="717295" y="1393984"/>
            <a:ext cx="749284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MQTT topic design ensures scalability and seamless integration with Home Assistant.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717295" y="1811655"/>
            <a:ext cx="613291" cy="919877"/>
          </a:xfrm>
          <a:prstGeom prst="roundRect">
            <a:avLst>
              <a:gd name="adj" fmla="val 360007"/>
            </a:avLst>
          </a:prstGeom>
          <a:solidFill>
            <a:srgbClr val="2B2952"/>
          </a:solidFill>
          <a:ln/>
        </p:spPr>
      </p:sp>
      <p:sp>
        <p:nvSpPr>
          <p:cNvPr id="6" name="Text 3"/>
          <p:cNvSpPr/>
          <p:nvPr/>
        </p:nvSpPr>
        <p:spPr>
          <a:xfrm>
            <a:off x="908986" y="2127885"/>
            <a:ext cx="229910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483820" y="1964888"/>
            <a:ext cx="5237321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homeassistant/{domain}/{device_id}/{config/state}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483821" y="2282190"/>
            <a:ext cx="3112242" cy="588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standardized topic design pattern for </a:t>
            </a:r>
          </a:p>
          <a:p>
            <a:pPr marL="0" indent="0" algn="l">
              <a:lnSpc>
                <a:spcPts val="19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consistent communication.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7104522" y="1690628"/>
            <a:ext cx="613291" cy="1183124"/>
          </a:xfrm>
          <a:prstGeom prst="roundRect">
            <a:avLst>
              <a:gd name="adj" fmla="val 360007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7315519" y="2029122"/>
            <a:ext cx="229910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928810" y="1839559"/>
            <a:ext cx="1803797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Example Topics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928810" y="2190094"/>
            <a:ext cx="672631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highlight>
                  <a:srgbClr val="1917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homeassistant/sensor/esp32s3_temp/state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7928810" y="2528502"/>
            <a:ext cx="672631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highlight>
                  <a:srgbClr val="1917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homeassistant/binary_sensor/fall_alert/state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261376" y="3421407"/>
            <a:ext cx="1803797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Design Benefits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261376" y="3786008"/>
            <a:ext cx="4464164" cy="490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200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Scalability:</a:t>
            </a: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Effortless addition of new devices without schema changes.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242443" y="4664466"/>
            <a:ext cx="4668834" cy="735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200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Home Assistant Auto-Discovery:</a:t>
            </a: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Devices publish configuration once, HA creates entities automatically.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1277413" y="5627012"/>
            <a:ext cx="3559373" cy="490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200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Namespace Isolation:</a:t>
            </a: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Prevents device conflicts.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1261376" y="6344290"/>
            <a:ext cx="4464164" cy="490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200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QoS Support:</a:t>
            </a: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Critical alerts use QoS 1, sensor data uses QoS 0 for reliability.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6988454" y="3407389"/>
            <a:ext cx="1803797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My</a:t>
            </a:r>
            <a:r>
              <a:rPr lang="zh-CN" altLang="en-US" sz="20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</a:t>
            </a:r>
            <a:r>
              <a:rPr lang="en-US" sz="20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Work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6988454" y="3786008"/>
            <a:ext cx="3559373" cy="490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Designed topic hierarchy for multi-device scaling.</a:t>
            </a:r>
            <a:endParaRPr lang="en-US" sz="2000" dirty="0"/>
          </a:p>
        </p:txBody>
      </p:sp>
      <p:sp>
        <p:nvSpPr>
          <p:cNvPr id="21" name="Text 18"/>
          <p:cNvSpPr/>
          <p:nvPr/>
        </p:nvSpPr>
        <p:spPr>
          <a:xfrm>
            <a:off x="6988454" y="4330124"/>
            <a:ext cx="3559373" cy="490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Implemented HA discovery payloads (JSON schemas).</a:t>
            </a:r>
            <a:endParaRPr lang="en-US" sz="2000" dirty="0"/>
          </a:p>
        </p:txBody>
      </p:sp>
      <p:sp>
        <p:nvSpPr>
          <p:cNvPr id="22" name="Text 19"/>
          <p:cNvSpPr/>
          <p:nvPr/>
        </p:nvSpPr>
        <p:spPr>
          <a:xfrm>
            <a:off x="6988454" y="4874239"/>
            <a:ext cx="3559373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Configured QoS policies per message type.</a:t>
            </a:r>
            <a:endParaRPr lang="en-US" sz="20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D360509-438A-2FE9-89D6-8D4AA452D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247" y="5263815"/>
            <a:ext cx="8655711" cy="2949774"/>
          </a:xfrm>
          <a:prstGeom prst="rect">
            <a:avLst/>
          </a:prstGeom>
        </p:spPr>
      </p:pic>
      <p:sp>
        <p:nvSpPr>
          <p:cNvPr id="25" name="Shape 10">
            <a:extLst>
              <a:ext uri="{FF2B5EF4-FFF2-40B4-BE49-F238E27FC236}">
                <a16:creationId xmlns:a16="http://schemas.microsoft.com/office/drawing/2014/main" id="{984E2D5B-E0F1-E4EB-7223-A3BEB690C8B6}"/>
              </a:ext>
            </a:extLst>
          </p:cNvPr>
          <p:cNvSpPr/>
          <p:nvPr/>
        </p:nvSpPr>
        <p:spPr>
          <a:xfrm>
            <a:off x="731043" y="7726234"/>
            <a:ext cx="262379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sz="2000" dirty="0">
                <a:solidFill>
                  <a:schemeClr val="bg1"/>
                </a:solidFill>
              </a:rPr>
              <a:t>4</a:t>
            </a:r>
            <a:endParaRPr lang="en-C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9375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76694"/>
            <a:ext cx="114782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Hardware Integration: ESP32-S3 Sensor Nodes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37724" y="3927157"/>
            <a:ext cx="12954952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ESP32-S3 nodes integrate various sensors via I2C Bus and ADC for comprehensive environmental monitoring.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837724" y="4640223"/>
            <a:ext cx="2320409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Integrated Sensors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837724" y="5113258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MPU6050 (0x68):</a:t>
            </a: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6-axis IMU (accelerometer + gyroscope)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837724" y="5486400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BMP180 (0x77):</a:t>
            </a: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Temperature and atmospheric pressure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837724" y="5859542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ADC (GPIO6):</a:t>
            </a: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Acoustic sensor (KY-037)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837724" y="6232684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MQ-2:</a:t>
            </a: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Gas detection (smoke, propane, methane)</a:t>
            </a: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837724" y="6605826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TCS34725:</a:t>
            </a: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RGB color sensing</a:t>
            </a: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7556421" y="4640223"/>
            <a:ext cx="3932277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Edge Computing: Fall Detection</a:t>
            </a:r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7556421" y="5113258"/>
            <a:ext cx="6243876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fall detection algorithm runs locally on the device, ensuring immediate response and data privacy.</a:t>
            </a: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7556421" y="5897999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Thresholds: 2.4 G acceleration + 240°/s angular velocity</a:t>
            </a: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7556421" y="6271141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Reference: Huynh et al., J. Sensors, 2015</a:t>
            </a:r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7556421" y="6644283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Sensitivity: 96.3%, Specificity: 96.2%</a:t>
            </a:r>
            <a:endParaRPr lang="en-US" dirty="0"/>
          </a:p>
        </p:txBody>
      </p:sp>
      <p:sp>
        <p:nvSpPr>
          <p:cNvPr id="16" name="Text 13"/>
          <p:cNvSpPr/>
          <p:nvPr/>
        </p:nvSpPr>
        <p:spPr>
          <a:xfrm>
            <a:off x="837724" y="7232809"/>
            <a:ext cx="129549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firmware, comprising 266 lines within the ESPHome framework, is detailed in </a:t>
            </a:r>
            <a:r>
              <a:rPr lang="en-US" sz="1500" dirty="0">
                <a:solidFill>
                  <a:srgbClr val="D9E1FF"/>
                </a:solidFill>
                <a:highlight>
                  <a:srgbClr val="1917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esphome/esp32s3.yaml</a:t>
            </a: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500" dirty="0"/>
          </a:p>
        </p:txBody>
      </p:sp>
      <p:sp>
        <p:nvSpPr>
          <p:cNvPr id="17" name="Shape 10">
            <a:extLst>
              <a:ext uri="{FF2B5EF4-FFF2-40B4-BE49-F238E27FC236}">
                <a16:creationId xmlns:a16="http://schemas.microsoft.com/office/drawing/2014/main" id="{B9EB59EC-6590-4276-1F76-5267BB36DF85}"/>
              </a:ext>
            </a:extLst>
          </p:cNvPr>
          <p:cNvSpPr/>
          <p:nvPr/>
        </p:nvSpPr>
        <p:spPr>
          <a:xfrm>
            <a:off x="731043" y="7726234"/>
            <a:ext cx="262379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5</a:t>
            </a:r>
            <a:endParaRPr lang="en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05207" y="560308"/>
            <a:ext cx="7733586" cy="770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Fall Detection Algorithm: Edge Implementation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05207" y="1527096"/>
            <a:ext cx="7733586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fall detection algorithm is executed directly on the ESP32-S3, leveraging edge computing benefits.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05207" y="1883926"/>
            <a:ext cx="130969" cy="163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01</a:t>
            </a:r>
            <a:endParaRPr lang="en-US" dirty="0"/>
          </a:p>
        </p:txBody>
      </p:sp>
      <p:sp>
        <p:nvSpPr>
          <p:cNvPr id="6" name="Shape 3"/>
          <p:cNvSpPr/>
          <p:nvPr/>
        </p:nvSpPr>
        <p:spPr>
          <a:xfrm>
            <a:off x="705207" y="2091333"/>
            <a:ext cx="7733586" cy="1524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7" name="Text 4"/>
          <p:cNvSpPr/>
          <p:nvPr/>
        </p:nvSpPr>
        <p:spPr>
          <a:xfrm>
            <a:off x="705207" y="2187297"/>
            <a:ext cx="1540907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Sampling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705207" y="2458403"/>
            <a:ext cx="7733586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Accelerometer and gyroscope sampled.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705207" y="2897148"/>
            <a:ext cx="130969" cy="163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02</a:t>
            </a:r>
            <a:endParaRPr lang="en-US" dirty="0"/>
          </a:p>
        </p:txBody>
      </p:sp>
      <p:sp>
        <p:nvSpPr>
          <p:cNvPr id="10" name="Shape 7"/>
          <p:cNvSpPr/>
          <p:nvPr/>
        </p:nvSpPr>
        <p:spPr>
          <a:xfrm>
            <a:off x="705207" y="3104555"/>
            <a:ext cx="7733586" cy="1524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1" name="Text 8"/>
          <p:cNvSpPr/>
          <p:nvPr/>
        </p:nvSpPr>
        <p:spPr>
          <a:xfrm>
            <a:off x="705207" y="3200519"/>
            <a:ext cx="1940719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Magnitude Calculation</a:t>
            </a:r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705207" y="3471624"/>
            <a:ext cx="7733586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Resultant acceleration magnitude (G-force) and angular velocity magnitude calculated.</a:t>
            </a: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705207" y="3910370"/>
            <a:ext cx="130969" cy="163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03</a:t>
            </a:r>
            <a:endParaRPr lang="en-US" dirty="0"/>
          </a:p>
        </p:txBody>
      </p:sp>
      <p:sp>
        <p:nvSpPr>
          <p:cNvPr id="14" name="Shape 11"/>
          <p:cNvSpPr/>
          <p:nvPr/>
        </p:nvSpPr>
        <p:spPr>
          <a:xfrm>
            <a:off x="705207" y="4117777"/>
            <a:ext cx="7733586" cy="1524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5" name="Text 12"/>
          <p:cNvSpPr/>
          <p:nvPr/>
        </p:nvSpPr>
        <p:spPr>
          <a:xfrm>
            <a:off x="705207" y="4213741"/>
            <a:ext cx="1540907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Trigger Condition</a:t>
            </a:r>
            <a:endParaRPr lang="en-US" dirty="0"/>
          </a:p>
        </p:txBody>
      </p:sp>
      <p:sp>
        <p:nvSpPr>
          <p:cNvPr id="16" name="Text 13"/>
          <p:cNvSpPr/>
          <p:nvPr/>
        </p:nvSpPr>
        <p:spPr>
          <a:xfrm>
            <a:off x="705207" y="4484846"/>
            <a:ext cx="7733586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Alert triggered if SMV &gt; 2.4 G AND ω &gt; 240 deg/s.</a:t>
            </a: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705207" y="4923592"/>
            <a:ext cx="130969" cy="163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04</a:t>
            </a:r>
            <a:endParaRPr lang="en-US" dirty="0"/>
          </a:p>
        </p:txBody>
      </p:sp>
      <p:sp>
        <p:nvSpPr>
          <p:cNvPr id="18" name="Shape 15"/>
          <p:cNvSpPr/>
          <p:nvPr/>
        </p:nvSpPr>
        <p:spPr>
          <a:xfrm>
            <a:off x="705207" y="5130998"/>
            <a:ext cx="7733586" cy="1524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9" name="Text 16"/>
          <p:cNvSpPr/>
          <p:nvPr/>
        </p:nvSpPr>
        <p:spPr>
          <a:xfrm>
            <a:off x="705207" y="5226963"/>
            <a:ext cx="1540907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Alert Hold</a:t>
            </a: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705207" y="5498068"/>
            <a:ext cx="7733586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Alert maintained for 5 seconds to ensure notification.</a:t>
            </a:r>
            <a:endParaRPr lang="en-US" dirty="0"/>
          </a:p>
        </p:txBody>
      </p:sp>
      <p:sp>
        <p:nvSpPr>
          <p:cNvPr id="21" name="Text 18"/>
          <p:cNvSpPr/>
          <p:nvPr/>
        </p:nvSpPr>
        <p:spPr>
          <a:xfrm>
            <a:off x="901660" y="6149578"/>
            <a:ext cx="3614380" cy="192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Point: Processing happens ON DEVICE</a:t>
            </a:r>
            <a:endParaRPr lang="en-US" dirty="0"/>
          </a:p>
        </p:txBody>
      </p:sp>
      <p:sp>
        <p:nvSpPr>
          <p:cNvPr id="22" name="Text 19"/>
          <p:cNvSpPr/>
          <p:nvPr/>
        </p:nvSpPr>
        <p:spPr>
          <a:xfrm>
            <a:off x="901660" y="6538555"/>
            <a:ext cx="7537133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 cloud latency for critical events.</a:t>
            </a:r>
            <a:endParaRPr lang="en-US" dirty="0"/>
          </a:p>
        </p:txBody>
      </p:sp>
      <p:sp>
        <p:nvSpPr>
          <p:cNvPr id="23" name="Text 20"/>
          <p:cNvSpPr/>
          <p:nvPr/>
        </p:nvSpPr>
        <p:spPr>
          <a:xfrm>
            <a:off x="901660" y="6793944"/>
            <a:ext cx="7537133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Privacy-preserving: Raw data remains local.</a:t>
            </a:r>
            <a:endParaRPr lang="en-US" dirty="0"/>
          </a:p>
        </p:txBody>
      </p:sp>
      <p:sp>
        <p:nvSpPr>
          <p:cNvPr id="24" name="Text 21"/>
          <p:cNvSpPr/>
          <p:nvPr/>
        </p:nvSpPr>
        <p:spPr>
          <a:xfrm>
            <a:off x="901660" y="7049333"/>
            <a:ext cx="7537133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Network efficiency: Only alerts are sent, not continuous raw data.</a:t>
            </a:r>
            <a:endParaRPr lang="en-US" dirty="0"/>
          </a:p>
        </p:txBody>
      </p:sp>
      <p:sp>
        <p:nvSpPr>
          <p:cNvPr id="25" name="Shape 22"/>
          <p:cNvSpPr/>
          <p:nvPr/>
        </p:nvSpPr>
        <p:spPr>
          <a:xfrm>
            <a:off x="705207" y="5953125"/>
            <a:ext cx="15240" cy="1351598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26" name="Text 23"/>
          <p:cNvSpPr/>
          <p:nvPr/>
        </p:nvSpPr>
        <p:spPr>
          <a:xfrm>
            <a:off x="705207" y="7452003"/>
            <a:ext cx="7733586" cy="464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600" dirty="0"/>
          </a:p>
        </p:txBody>
      </p:sp>
      <p:pic>
        <p:nvPicPr>
          <p:cNvPr id="30" name="Picture 29" descr="A diagram of a call service&#10;&#10;AI-generated content may be incorrect.">
            <a:extLst>
              <a:ext uri="{FF2B5EF4-FFF2-40B4-BE49-F238E27FC236}">
                <a16:creationId xmlns:a16="http://schemas.microsoft.com/office/drawing/2014/main" id="{F1335150-0C71-925E-8A5D-8E0C247E4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956" y="3732414"/>
            <a:ext cx="8467444" cy="3323737"/>
          </a:xfrm>
          <a:prstGeom prst="rect">
            <a:avLst/>
          </a:prstGeom>
        </p:spPr>
      </p:pic>
      <p:sp>
        <p:nvSpPr>
          <p:cNvPr id="35" name="Shape 10">
            <a:extLst>
              <a:ext uri="{FF2B5EF4-FFF2-40B4-BE49-F238E27FC236}">
                <a16:creationId xmlns:a16="http://schemas.microsoft.com/office/drawing/2014/main" id="{48A477D5-83EB-B7A0-C40F-616C140C0723}"/>
              </a:ext>
            </a:extLst>
          </p:cNvPr>
          <p:cNvSpPr/>
          <p:nvPr/>
        </p:nvSpPr>
        <p:spPr>
          <a:xfrm>
            <a:off x="731043" y="7726234"/>
            <a:ext cx="262379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6</a:t>
            </a:r>
            <a:endParaRPr lang="en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2A21B-1C19-94CB-ED4C-BBACA7AB6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8CF4173-AC25-C1A2-37B1-6692F65EE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5275" y="418908"/>
            <a:ext cx="14785675" cy="7810692"/>
          </a:xfrm>
          <a:prstGeom prst="rect">
            <a:avLst/>
          </a:prstGeom>
        </p:spPr>
      </p:pic>
      <p:sp>
        <p:nvSpPr>
          <p:cNvPr id="24" name="Shape 10">
            <a:extLst>
              <a:ext uri="{FF2B5EF4-FFF2-40B4-BE49-F238E27FC236}">
                <a16:creationId xmlns:a16="http://schemas.microsoft.com/office/drawing/2014/main" id="{5622E92A-8498-BC4C-A584-12D7DBC21DE2}"/>
              </a:ext>
            </a:extLst>
          </p:cNvPr>
          <p:cNvSpPr/>
          <p:nvPr/>
        </p:nvSpPr>
        <p:spPr>
          <a:xfrm>
            <a:off x="1126154" y="7804037"/>
            <a:ext cx="262379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7</a:t>
            </a:r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466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72358"/>
            <a:ext cx="4224338" cy="528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Scalability Testing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837724" y="1659374"/>
            <a:ext cx="12954952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Python simulator was used to evaluate system scalability by progressively increasing the number of simulated devices. Each test configuration was monitored for approximately 5 minutes to capture steady-state resource utilization.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837724" y="2502932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Test Methodology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837724" y="3036094"/>
            <a:ext cx="12954952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Progressive device scaling from 100 to 1,000 concurrent simulated devices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837724" y="3386018"/>
            <a:ext cx="12954952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5-minute monitoring period per configuration to capture steady-state metrics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837724" y="3735943"/>
            <a:ext cx="12954952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Monitoring data collected from EMQX Dashboard, broker system metrics, and Home Assistant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837724" y="4292322"/>
            <a:ext cx="2437805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Performance Results</a:t>
            </a: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837724" y="4825484"/>
            <a:ext cx="12954952" cy="1568291"/>
          </a:xfrm>
          <a:prstGeom prst="roundRect">
            <a:avLst>
              <a:gd name="adj" fmla="val 171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845344" y="4833104"/>
            <a:ext cx="12939713" cy="5176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4771" y="4948357"/>
            <a:ext cx="287226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Devices</a:t>
            </a: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4263509" y="4948357"/>
            <a:ext cx="286845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Messages/sec</a:t>
            </a: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7498437" y="4948357"/>
            <a:ext cx="286845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Broker CPU (%)</a:t>
            </a: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10733365" y="4948357"/>
            <a:ext cx="287226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 CPU (%)</a:t>
            </a: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845344" y="5350788"/>
            <a:ext cx="12939713" cy="5176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024771" y="5466040"/>
            <a:ext cx="287226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100</a:t>
            </a: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263509" y="5466040"/>
            <a:ext cx="286845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~229</a:t>
            </a: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7498437" y="5466040"/>
            <a:ext cx="286845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3.72</a:t>
            </a: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10733365" y="5466040"/>
            <a:ext cx="287226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1.1</a:t>
            </a: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845344" y="5868472"/>
            <a:ext cx="12939713" cy="5176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24771" y="5983724"/>
            <a:ext cx="287226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1,000</a:t>
            </a: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4263509" y="5983724"/>
            <a:ext cx="286845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~1,618</a:t>
            </a: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7498437" y="5983724"/>
            <a:ext cx="286845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4.03</a:t>
            </a: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10733365" y="5983724"/>
            <a:ext cx="2872264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1.4</a:t>
            </a: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837724" y="6595705"/>
            <a:ext cx="12954952" cy="861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dirty="0"/>
          </a:p>
        </p:txBody>
      </p:sp>
      <p:sp>
        <p:nvSpPr>
          <p:cNvPr id="26" name="Shape 10">
            <a:extLst>
              <a:ext uri="{FF2B5EF4-FFF2-40B4-BE49-F238E27FC236}">
                <a16:creationId xmlns:a16="http://schemas.microsoft.com/office/drawing/2014/main" id="{871C7093-C9D1-325F-5FF4-DFF1347D4026}"/>
              </a:ext>
            </a:extLst>
          </p:cNvPr>
          <p:cNvSpPr/>
          <p:nvPr/>
        </p:nvSpPr>
        <p:spPr>
          <a:xfrm>
            <a:off x="731043" y="7726234"/>
            <a:ext cx="262379" cy="356610"/>
          </a:xfrm>
          <a:prstGeom prst="roundRect">
            <a:avLst>
              <a:gd name="adj" fmla="val 8246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8</a:t>
            </a:r>
            <a:endParaRPr lang="en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1095</Words>
  <Application>Microsoft Macintosh PowerPoint</Application>
  <PresentationFormat>Custom</PresentationFormat>
  <Paragraphs>182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Consolas</vt:lpstr>
      <vt:lpstr>Arial</vt:lpstr>
      <vt:lpstr>Aptos</vt:lpstr>
      <vt:lpstr>Arimo</vt:lpstr>
      <vt:lpstr>Syne Bold</vt:lpstr>
      <vt:lpstr>Syne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Weize Yuan</cp:lastModifiedBy>
  <cp:revision>26</cp:revision>
  <cp:lastPrinted>2026-02-03T01:23:37Z</cp:lastPrinted>
  <dcterms:created xsi:type="dcterms:W3CDTF">2026-01-15T12:57:52Z</dcterms:created>
  <dcterms:modified xsi:type="dcterms:W3CDTF">2026-02-03T02:01:58Z</dcterms:modified>
</cp:coreProperties>
</file>